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03" r:id="rId4"/>
    <p:sldId id="259" r:id="rId5"/>
    <p:sldId id="258" r:id="rId6"/>
    <p:sldId id="260" r:id="rId7"/>
    <p:sldId id="304" r:id="rId8"/>
    <p:sldId id="262" r:id="rId9"/>
    <p:sldId id="263" r:id="rId10"/>
    <p:sldId id="318" r:id="rId11"/>
    <p:sldId id="319" r:id="rId12"/>
    <p:sldId id="320" r:id="rId13"/>
    <p:sldId id="321" r:id="rId14"/>
    <p:sldId id="322" r:id="rId15"/>
    <p:sldId id="325" r:id="rId16"/>
    <p:sldId id="330" r:id="rId17"/>
    <p:sldId id="271" r:id="rId18"/>
    <p:sldId id="281" r:id="rId19"/>
    <p:sldId id="284" r:id="rId20"/>
    <p:sldId id="282" r:id="rId21"/>
    <p:sldId id="327" r:id="rId22"/>
    <p:sldId id="309" r:id="rId23"/>
    <p:sldId id="308" r:id="rId24"/>
    <p:sldId id="310" r:id="rId25"/>
    <p:sldId id="288" r:id="rId26"/>
    <p:sldId id="312" r:id="rId27"/>
    <p:sldId id="331" r:id="rId28"/>
    <p:sldId id="332" r:id="rId29"/>
    <p:sldId id="290" r:id="rId30"/>
    <p:sldId id="291" r:id="rId31"/>
    <p:sldId id="328" r:id="rId32"/>
    <p:sldId id="295" r:id="rId33"/>
    <p:sldId id="296" r:id="rId34"/>
    <p:sldId id="333" r:id="rId35"/>
    <p:sldId id="335" r:id="rId36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5" clrIdx="0"/>
  <p:cmAuthor id="1" name="Sara Vasilenko" initials="SV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0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Rate of heavy episodic drinking</a:t>
            </a:r>
            <a:endParaRPr lang="en-US" sz="2800" baseline="0" dirty="0" smtClean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Follow-Up 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0.48</c:v>
                </c:pt>
                <c:pt idx="1">
                  <c:v>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DF-49E0-8BE0-573C7B0186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Follow-Up 1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0.45</c:v>
                </c:pt>
                <c:pt idx="1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DF-49E0-8BE0-573C7B018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0377848"/>
        <c:axId val="650378240"/>
      </c:lineChart>
      <c:catAx>
        <c:axId val="65037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378240"/>
        <c:crosses val="autoZero"/>
        <c:auto val="1"/>
        <c:lblAlgn val="ctr"/>
        <c:lblOffset val="100"/>
        <c:noMultiLvlLbl val="0"/>
      </c:catAx>
      <c:valAx>
        <c:axId val="65037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3778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Rate of heavy episodic drinking</a:t>
            </a:r>
            <a:endParaRPr lang="en-US" sz="2800" baseline="0" dirty="0" smtClean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Follow-Up 1</c:v>
                </c:pt>
                <c:pt idx="2">
                  <c:v>Follow-Up 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0.48</c:v>
                </c:pt>
                <c:pt idx="1">
                  <c:v>0.46</c:v>
                </c:pt>
                <c:pt idx="2">
                  <c:v>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83-44E8-8F83-EBF87CA108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Follow-Up 1</c:v>
                </c:pt>
                <c:pt idx="2">
                  <c:v>Follow-Up 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0.45</c:v>
                </c:pt>
                <c:pt idx="1">
                  <c:v>0.25</c:v>
                </c:pt>
                <c:pt idx="2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83-44E8-8F83-EBF87CA10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659624"/>
        <c:axId val="634660016"/>
      </c:lineChart>
      <c:catAx>
        <c:axId val="63465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660016"/>
        <c:crosses val="autoZero"/>
        <c:auto val="1"/>
        <c:lblAlgn val="ctr"/>
        <c:lblOffset val="100"/>
        <c:noMultiLvlLbl val="0"/>
      </c:catAx>
      <c:valAx>
        <c:axId val="63466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6596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Rate of heavy episodic drinking</a:t>
            </a:r>
            <a:endParaRPr lang="en-US" sz="2800" baseline="0" dirty="0" smtClean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Baseline</c:v>
                </c:pt>
                <c:pt idx="1">
                  <c:v>FU 1</c:v>
                </c:pt>
                <c:pt idx="2">
                  <c:v>FU 2</c:v>
                </c:pt>
                <c:pt idx="3">
                  <c:v>FU 3</c:v>
                </c:pt>
                <c:pt idx="4">
                  <c:v>FU 4</c:v>
                </c:pt>
                <c:pt idx="5">
                  <c:v>FU 5</c:v>
                </c:pt>
                <c:pt idx="6">
                  <c:v>FU 6</c:v>
                </c:pt>
                <c:pt idx="7">
                  <c:v>FU 7</c:v>
                </c:pt>
                <c:pt idx="8">
                  <c:v>FU 8</c:v>
                </c:pt>
                <c:pt idx="9">
                  <c:v>FU 9</c:v>
                </c:pt>
                <c:pt idx="10">
                  <c:v>FU 10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0.48</c:v>
                </c:pt>
                <c:pt idx="1">
                  <c:v>0.46</c:v>
                </c:pt>
                <c:pt idx="2">
                  <c:v>0.48</c:v>
                </c:pt>
                <c:pt idx="3">
                  <c:v>0.49</c:v>
                </c:pt>
                <c:pt idx="4">
                  <c:v>0.5</c:v>
                </c:pt>
                <c:pt idx="5">
                  <c:v>0.51</c:v>
                </c:pt>
                <c:pt idx="6">
                  <c:v>0.52</c:v>
                </c:pt>
                <c:pt idx="7">
                  <c:v>0.53</c:v>
                </c:pt>
                <c:pt idx="8">
                  <c:v>0.55000000000000004</c:v>
                </c:pt>
                <c:pt idx="9">
                  <c:v>0.67</c:v>
                </c:pt>
                <c:pt idx="10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6C-44CF-B19E-B0DFFFA0DA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Baseline</c:v>
                </c:pt>
                <c:pt idx="1">
                  <c:v>FU 1</c:v>
                </c:pt>
                <c:pt idx="2">
                  <c:v>FU 2</c:v>
                </c:pt>
                <c:pt idx="3">
                  <c:v>FU 3</c:v>
                </c:pt>
                <c:pt idx="4">
                  <c:v>FU 4</c:v>
                </c:pt>
                <c:pt idx="5">
                  <c:v>FU 5</c:v>
                </c:pt>
                <c:pt idx="6">
                  <c:v>FU 6</c:v>
                </c:pt>
                <c:pt idx="7">
                  <c:v>FU 7</c:v>
                </c:pt>
                <c:pt idx="8">
                  <c:v>FU 8</c:v>
                </c:pt>
                <c:pt idx="9">
                  <c:v>FU 9</c:v>
                </c:pt>
                <c:pt idx="10">
                  <c:v>FU 10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0.45</c:v>
                </c:pt>
                <c:pt idx="1">
                  <c:v>0.25</c:v>
                </c:pt>
                <c:pt idx="2">
                  <c:v>0.35</c:v>
                </c:pt>
                <c:pt idx="3">
                  <c:v>0.37</c:v>
                </c:pt>
                <c:pt idx="4">
                  <c:v>0.38</c:v>
                </c:pt>
                <c:pt idx="5">
                  <c:v>0.43</c:v>
                </c:pt>
                <c:pt idx="6">
                  <c:v>0.47</c:v>
                </c:pt>
                <c:pt idx="7">
                  <c:v>0.5</c:v>
                </c:pt>
                <c:pt idx="8">
                  <c:v>0.51</c:v>
                </c:pt>
                <c:pt idx="9">
                  <c:v>0.52</c:v>
                </c:pt>
                <c:pt idx="10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6C-44CF-B19E-B0DFFFA0D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660800"/>
        <c:axId val="634661192"/>
      </c:lineChart>
      <c:catAx>
        <c:axId val="63466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661192"/>
        <c:crosses val="autoZero"/>
        <c:auto val="1"/>
        <c:lblAlgn val="ctr"/>
        <c:lblOffset val="100"/>
        <c:noMultiLvlLbl val="0"/>
      </c:catAx>
      <c:valAx>
        <c:axId val="63466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6608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36189-81FD-4B89-B511-515D483E2B3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0D214-05B4-497D-9F6A-DF5A30CA4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1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783EBC-CAB0-4B3E-ABCE-463A7B7977F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7DE515-4740-4FC3-BDF3-4EE8DE789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F6C2DCF-0A8C-47A8-8677-4636140549C9}" type="slidenum">
              <a:rPr lang="en-US" altLang="en-US" sz="1300"/>
              <a:pPr eaLnBrk="1" hangingPunct="1"/>
              <a:t>3</a:t>
            </a:fld>
            <a:endParaRPr lang="en-US" altLang="en-US" sz="1300" dirty="0"/>
          </a:p>
        </p:txBody>
      </p:sp>
      <p:sp>
        <p:nvSpPr>
          <p:cNvPr id="12595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300" dirty="0"/>
              <a:t>SBM 4/11/2012</a:t>
            </a:r>
          </a:p>
        </p:txBody>
      </p:sp>
      <p:sp>
        <p:nvSpPr>
          <p:cNvPr id="12595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300" dirty="0"/>
              <a:t>Learn. Apply. Innovate. www.methodswork.com</a:t>
            </a:r>
          </a:p>
        </p:txBody>
      </p:sp>
      <p:sp>
        <p:nvSpPr>
          <p:cNvPr id="125959" name="Header Placeholder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300" dirty="0"/>
              <a:t>Handouts provided by Methods Work, LLC</a:t>
            </a:r>
          </a:p>
        </p:txBody>
      </p:sp>
    </p:spTree>
    <p:extLst>
      <p:ext uri="{BB962C8B-B14F-4D97-AF65-F5344CB8AC3E}">
        <p14:creationId xmlns:p14="http://schemas.microsoft.com/office/powerpoint/2010/main" val="314205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E515-4740-4FC3-BDF3-4EE8DE7898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E515-4740-4FC3-BDF3-4EE8DE7898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34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added knots box but that messed up the formatting. Aaron, can you make it look a bit nicer?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E515-4740-4FC3-BDF3-4EE8DE7898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12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E515-4740-4FC3-BDF3-4EE8DE7898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8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E515-4740-4FC3-BDF3-4EE8DE7898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9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explanatory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E515-4740-4FC3-BDF3-4EE8DE7898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associations example?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E515-4740-4FC3-BDF3-4EE8DE7898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E515-4740-4FC3-BDF3-4EE8DE7898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7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E515-4740-4FC3-BDF3-4EE8DE7898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86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E515-4740-4FC3-BDF3-4EE8DE7898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5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E515-4740-4FC3-BDF3-4EE8DE7898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E515-4740-4FC3-BDF3-4EE8DE7898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4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B1FCA8-A9C9-4588-9CC3-7C731EB9B16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6D3956-E3D4-46B7-B4CF-CF5CD208221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8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FCA8-A9C9-4588-9CC3-7C731EB9B16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956-E3D4-46B7-B4CF-CF5CD208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FCA8-A9C9-4588-9CC3-7C731EB9B16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956-E3D4-46B7-B4CF-CF5CD208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5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FCA8-A9C9-4588-9CC3-7C731EB9B16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956-E3D4-46B7-B4CF-CF5CD208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4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FCA8-A9C9-4588-9CC3-7C731EB9B16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956-E3D4-46B7-B4CF-CF5CD20822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24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FCA8-A9C9-4588-9CC3-7C731EB9B16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956-E3D4-46B7-B4CF-CF5CD208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3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FCA8-A9C9-4588-9CC3-7C731EB9B16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956-E3D4-46B7-B4CF-CF5CD208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0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FCA8-A9C9-4588-9CC3-7C731EB9B16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956-E3D4-46B7-B4CF-CF5CD208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5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FCA8-A9C9-4588-9CC3-7C731EB9B16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956-E3D4-46B7-B4CF-CF5CD208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9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FCA8-A9C9-4588-9CC3-7C731EB9B16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956-E3D4-46B7-B4CF-CF5CD208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3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FCA8-A9C9-4588-9CC3-7C731EB9B16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956-E3D4-46B7-B4CF-CF5CD208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7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EB1FCA8-A9C9-4588-9CC3-7C731EB9B16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D6D3956-E3D4-46B7-B4CF-CF5CD208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0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Introduction to Time-Varying Effects Models (TVEM)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Slides Courtesy of the Methodology Center at </a:t>
            </a:r>
            <a:r>
              <a:rPr lang="en-US" dirty="0"/>
              <a:t>P</a:t>
            </a:r>
            <a:r>
              <a:rPr lang="en-US" dirty="0" smtClean="0"/>
              <a:t>enn </a:t>
            </a:r>
            <a:r>
              <a:rPr lang="en-US" dirty="0"/>
              <a:t>S</a:t>
            </a:r>
            <a:r>
              <a:rPr lang="en-US" dirty="0" smtClean="0"/>
              <a:t>tate </a:t>
            </a:r>
            <a:r>
              <a:rPr lang="en-US" dirty="0"/>
              <a:t>U</a:t>
            </a:r>
            <a:r>
              <a:rPr lang="en-US" dirty="0" smtClean="0"/>
              <a:t>niversity </a:t>
            </a:r>
          </a:p>
          <a:p>
            <a:pPr algn="ctr"/>
            <a:r>
              <a:rPr lang="en-US" dirty="0"/>
              <a:t>m</a:t>
            </a:r>
            <a:r>
              <a:rPr lang="en-US" dirty="0" smtClean="0"/>
              <a:t>ethodology.psu.edu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73586"/>
            <a:ext cx="9875520" cy="1356360"/>
          </a:xfrm>
        </p:spPr>
        <p:txBody>
          <a:bodyPr/>
          <a:lstStyle/>
          <a:p>
            <a:r>
              <a:rPr lang="en-US" dirty="0" smtClean="0"/>
              <a:t>Types of questions TVEM can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23245"/>
            <a:ext cx="3136317" cy="4831463"/>
          </a:xfrm>
        </p:spPr>
        <p:txBody>
          <a:bodyPr>
            <a:normAutofit/>
          </a:bodyPr>
          <a:lstStyle/>
          <a:p>
            <a:r>
              <a:rPr lang="en-US" b="1" dirty="0" smtClean="0"/>
              <a:t>Age (Developmental Time)</a:t>
            </a:r>
          </a:p>
          <a:p>
            <a:r>
              <a:rPr lang="en-US" dirty="0" smtClean="0">
                <a:latin typeface="Calibri" pitchFamily="34" charset="0"/>
              </a:rPr>
              <a:t>Mean </a:t>
            </a:r>
            <a:r>
              <a:rPr lang="en-US" dirty="0">
                <a:latin typeface="Calibri" pitchFamily="34" charset="0"/>
              </a:rPr>
              <a:t>levels and associations are dynamic with </a:t>
            </a:r>
            <a:r>
              <a:rPr lang="en-US" dirty="0" smtClean="0">
                <a:latin typeface="Calibri" pitchFamily="34" charset="0"/>
              </a:rPr>
              <a:t>age</a:t>
            </a:r>
          </a:p>
          <a:p>
            <a:r>
              <a:rPr lang="en-US" dirty="0" smtClean="0">
                <a:latin typeface="Calibri" pitchFamily="34" charset="0"/>
              </a:rPr>
              <a:t>Example: </a:t>
            </a:r>
            <a:r>
              <a:rPr lang="en-US" dirty="0" err="1" smtClean="0">
                <a:latin typeface="Calibri" pitchFamily="34" charset="0"/>
              </a:rPr>
              <a:t>Vasilenko</a:t>
            </a:r>
            <a:r>
              <a:rPr lang="en-US" dirty="0" smtClean="0">
                <a:latin typeface="Calibri" pitchFamily="34" charset="0"/>
              </a:rPr>
              <a:t> &amp; Lanza (2014) </a:t>
            </a:r>
            <a:r>
              <a:rPr lang="en-US" i="1" dirty="0" smtClean="0">
                <a:latin typeface="Calibri" pitchFamily="34" charset="0"/>
              </a:rPr>
              <a:t>Journal of Adolescent Health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How does salience of risk factors for having multiple sexual partners unfold with age?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sav141\sasgraph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 b="9343"/>
          <a:stretch/>
        </p:blipFill>
        <p:spPr bwMode="auto">
          <a:xfrm>
            <a:off x="5041556" y="2083101"/>
            <a:ext cx="4969537" cy="32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0220120" y="2462660"/>
            <a:ext cx="52806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220120" y="2805560"/>
            <a:ext cx="528066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73332" y="2254409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Male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73332" y="2645712"/>
            <a:ext cx="1320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95% CI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Male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220120" y="3737462"/>
            <a:ext cx="5280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220120" y="4080362"/>
            <a:ext cx="52806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73332" y="3529211"/>
            <a:ext cx="13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Female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73332" y="392051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95% CI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Female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4593" y="1723246"/>
            <a:ext cx="549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Rates of Multiple Partners by 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8304" y="5375189"/>
            <a:ext cx="6300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Proportion of individuals having sex with multiple partners by age is significantly different for men and women in late 20s.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73586"/>
            <a:ext cx="9875520" cy="1356360"/>
          </a:xfrm>
        </p:spPr>
        <p:txBody>
          <a:bodyPr/>
          <a:lstStyle/>
          <a:p>
            <a:r>
              <a:rPr lang="en-US" dirty="0" smtClean="0"/>
              <a:t>Types of questions TVEM can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729945"/>
            <a:ext cx="3354858" cy="4827719"/>
          </a:xfrm>
        </p:spPr>
        <p:txBody>
          <a:bodyPr>
            <a:normAutofit/>
          </a:bodyPr>
          <a:lstStyle/>
          <a:p>
            <a:r>
              <a:rPr lang="en-US" b="1" dirty="0" smtClean="0"/>
              <a:t>Time from Event: </a:t>
            </a:r>
          </a:p>
          <a:p>
            <a:r>
              <a:rPr lang="en-US" dirty="0" smtClean="0"/>
              <a:t>A</a:t>
            </a:r>
            <a:r>
              <a:rPr lang="en-US" dirty="0" smtClean="0">
                <a:latin typeface="Calibri" panose="020F0502020204030204" pitchFamily="34" charset="0"/>
              </a:rPr>
              <a:t>ssociations </a:t>
            </a:r>
            <a:r>
              <a:rPr lang="en-US" dirty="0">
                <a:latin typeface="Calibri" panose="020F0502020204030204" pitchFamily="34" charset="0"/>
              </a:rPr>
              <a:t>among variables change as function of time from </a:t>
            </a:r>
            <a:r>
              <a:rPr lang="en-US" dirty="0" smtClean="0">
                <a:latin typeface="Calibri" panose="020F0502020204030204" pitchFamily="34" charset="0"/>
              </a:rPr>
              <a:t>event 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Example: Lanza et al., (2014) </a:t>
            </a:r>
            <a:r>
              <a:rPr lang="en-US" i="1" dirty="0" smtClean="0">
                <a:latin typeface="Calibri" panose="020F0502020204030204" pitchFamily="34" charset="0"/>
              </a:rPr>
              <a:t>Nicotine and Tobacco Research 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How do predictors relate to craving over 14 days post-quitting cigarettes?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6465" y="1554101"/>
            <a:ext cx="543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on Craving: Baseline Dependence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/>
          <a:srcRect t="10143"/>
          <a:stretch/>
        </p:blipFill>
        <p:spPr bwMode="auto">
          <a:xfrm>
            <a:off x="5449330" y="1932470"/>
            <a:ext cx="5832387" cy="4014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>
          <a:xfrm>
            <a:off x="8503920" y="3318652"/>
            <a:ext cx="251460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75504" y="5911334"/>
            <a:ext cx="627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Treatment group shows significantly weaker association between dependence and craving during second week after quit.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73586"/>
            <a:ext cx="9875520" cy="1356360"/>
          </a:xfrm>
        </p:spPr>
        <p:txBody>
          <a:bodyPr/>
          <a:lstStyle/>
          <a:p>
            <a:r>
              <a:rPr lang="en-US" dirty="0" smtClean="0"/>
              <a:t>Types of questions TVEM can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29945"/>
            <a:ext cx="2469333" cy="481570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Historical time (years) 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Levels, prevalence, and associations can change across years</a:t>
            </a:r>
            <a:endParaRPr lang="en-US" b="1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Example: Lanza et al, 2015, </a:t>
            </a:r>
            <a:r>
              <a:rPr lang="en-US" i="1" dirty="0" smtClean="0">
                <a:latin typeface="Calibri" panose="020F0502020204030204" pitchFamily="34" charset="0"/>
              </a:rPr>
              <a:t>Journal of Adolescent Health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Trends in substance use among U.S. high school seniors by race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27" y="2240329"/>
            <a:ext cx="3625557" cy="3611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77" y="2240329"/>
            <a:ext cx="3611802" cy="3611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8784" y="1951336"/>
            <a:ext cx="1687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Black Youth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7958" y="1951335"/>
            <a:ext cx="1687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White Youth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027" y="5794980"/>
            <a:ext cx="731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and white youth demonstrate different patterns of substance use over historical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73586"/>
            <a:ext cx="9875520" cy="1356360"/>
          </a:xfrm>
        </p:spPr>
        <p:txBody>
          <a:bodyPr/>
          <a:lstStyle/>
          <a:p>
            <a:r>
              <a:rPr lang="en-US" dirty="0" smtClean="0"/>
              <a:t>Types of questions TVEM can answer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6126" b="10871"/>
          <a:stretch/>
        </p:blipFill>
        <p:spPr>
          <a:xfrm>
            <a:off x="4477737" y="1616359"/>
            <a:ext cx="5391846" cy="3524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0631" y="5186672"/>
            <a:ext cx="51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Age of Onset 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149970" y="3073973"/>
            <a:ext cx="4266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Estimated Prevalence of Dependence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8021" y="4206242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</a:t>
            </a:r>
            <a:r>
              <a:rPr lang="en-US" b="1" dirty="0" smtClean="0">
                <a:solidFill>
                  <a:srgbClr val="002060"/>
                </a:solidFill>
              </a:rPr>
              <a:t>ales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80304" y="1692156"/>
            <a:ext cx="2817340" cy="47884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Calibri" panose="020F0502020204030204" pitchFamily="34" charset="0"/>
              </a:rPr>
              <a:t>Timing/age of onset of event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Outcomes may differ depending on when individuals first experienced an event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Example: Lanza &amp; Vasilenko, 2015, </a:t>
            </a:r>
            <a:r>
              <a:rPr lang="en-US" i="1" dirty="0" smtClean="0">
                <a:latin typeface="Calibri" panose="020F0502020204030204" pitchFamily="34" charset="0"/>
              </a:rPr>
              <a:t>Addictive Behaviors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Identify precise age ranges during which onset of regular smoking confers highest risk for adult nicotine dependence</a:t>
            </a:r>
          </a:p>
          <a:p>
            <a:pPr marL="45720" indent="0">
              <a:buFont typeface="Corbe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83313" y="5573672"/>
            <a:ext cx="7534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Individuals who started smoking earlier have higher prevalence of dependence; women have higher prevalence than men at age of onset between 10 and 20.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039145" y="2462660"/>
            <a:ext cx="52806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039145" y="2805560"/>
            <a:ext cx="528066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92357" y="2254409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Male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92357" y="2645712"/>
            <a:ext cx="1320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95% CI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Male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039145" y="3737462"/>
            <a:ext cx="5280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039145" y="4080362"/>
            <a:ext cx="52806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592357" y="3529211"/>
            <a:ext cx="13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Female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2357" y="392051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95% CI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Female</a:t>
            </a:r>
          </a:p>
        </p:txBody>
      </p:sp>
      <p:sp>
        <p:nvSpPr>
          <p:cNvPr id="29" name="Oval 28"/>
          <p:cNvSpPr/>
          <p:nvPr/>
        </p:nvSpPr>
        <p:spPr>
          <a:xfrm>
            <a:off x="5257800" y="2737409"/>
            <a:ext cx="1771650" cy="133572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questions TVEM can 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Non-time questions:</a:t>
            </a:r>
          </a:p>
          <a:p>
            <a:pPr lvl="1"/>
            <a:r>
              <a:rPr lang="en-US" dirty="0"/>
              <a:t>“Time” is in the name, but any continuous variable can be used instead of time</a:t>
            </a:r>
          </a:p>
          <a:p>
            <a:pPr lvl="1"/>
            <a:r>
              <a:rPr lang="en-US" dirty="0"/>
              <a:t>Essentially a nuanced way of examining a continuous </a:t>
            </a:r>
            <a:r>
              <a:rPr lang="en-US" dirty="0" smtClean="0"/>
              <a:t>moderator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Selya</a:t>
            </a:r>
            <a:r>
              <a:rPr lang="en-US" dirty="0" smtClean="0"/>
              <a:t> et al., 2015, </a:t>
            </a:r>
            <a:r>
              <a:rPr lang="en-US" i="1" dirty="0" smtClean="0"/>
              <a:t>Addictive Behaviors</a:t>
            </a:r>
          </a:p>
          <a:p>
            <a:pPr lvl="1"/>
            <a:r>
              <a:rPr lang="en-US" dirty="0" smtClean="0"/>
              <a:t>Examines how associations between smoking and mood change as a function of level of nicotine dependence</a:t>
            </a:r>
          </a:p>
          <a:p>
            <a:pPr lvl="1"/>
            <a:r>
              <a:rPr lang="en-US" dirty="0" smtClean="0"/>
              <a:t>Nicotine dependence serves as the “time” variable</a:t>
            </a:r>
          </a:p>
        </p:txBody>
      </p:sp>
    </p:spTree>
    <p:extLst>
      <p:ext uri="{BB962C8B-B14F-4D97-AF65-F5344CB8AC3E}">
        <p14:creationId xmlns:p14="http://schemas.microsoft.com/office/powerpoint/2010/main" val="15171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Meaningful centering/alignment </a:t>
            </a:r>
            <a:r>
              <a:rPr lang="en-US" dirty="0" smtClean="0"/>
              <a:t>point</a:t>
            </a:r>
          </a:p>
          <a:p>
            <a:pPr lvl="1"/>
            <a:r>
              <a:rPr lang="en-US" dirty="0" smtClean="0"/>
              <a:t>Needs to be time from some meaningful zero</a:t>
            </a:r>
            <a:endParaRPr lang="en-US" dirty="0"/>
          </a:p>
          <a:p>
            <a:pPr lvl="1"/>
            <a:r>
              <a:rPr lang="en-US" dirty="0" smtClean="0"/>
              <a:t>Potentially problematic: EMA study assessing a “typical week”—no time anchor</a:t>
            </a:r>
          </a:p>
          <a:p>
            <a:pPr lvl="1"/>
            <a:endParaRPr lang="en-US" dirty="0"/>
          </a:p>
          <a:p>
            <a:r>
              <a:rPr lang="en-US" dirty="0"/>
              <a:t>Coverage across the entire time span of </a:t>
            </a:r>
            <a:r>
              <a:rPr lang="en-US" dirty="0" smtClean="0"/>
              <a:t>interest</a:t>
            </a:r>
          </a:p>
          <a:p>
            <a:pPr lvl="1"/>
            <a:r>
              <a:rPr lang="en-US" dirty="0" smtClean="0"/>
              <a:t>Need to have all times/ages assessed near continuously</a:t>
            </a:r>
          </a:p>
          <a:p>
            <a:pPr lvl="1"/>
            <a:r>
              <a:rPr lang="en-US" dirty="0" smtClean="0"/>
              <a:t>Potentially problematic: Birth cohort study with data every 5 years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same measures at all waves of data </a:t>
            </a:r>
            <a:r>
              <a:rPr lang="en-US" dirty="0" smtClean="0"/>
              <a:t>collection</a:t>
            </a:r>
          </a:p>
          <a:p>
            <a:pPr lvl="1"/>
            <a:r>
              <a:rPr lang="en-US" dirty="0" smtClean="0"/>
              <a:t>Can be challenge in long-term longitudinal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982" y="172278"/>
            <a:ext cx="9875520" cy="1099931"/>
          </a:xfrm>
        </p:spPr>
        <p:txBody>
          <a:bodyPr/>
          <a:lstStyle/>
          <a:p>
            <a:r>
              <a:rPr lang="en-US" dirty="0" smtClean="0"/>
              <a:t>Types of Data that can be used in TVEM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449651"/>
              </p:ext>
            </p:extLst>
          </p:nvPr>
        </p:nvGraphicFramePr>
        <p:xfrm>
          <a:off x="1169505" y="1210056"/>
          <a:ext cx="9872664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8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1.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Cross-Sectional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2.</a:t>
                      </a:r>
                    </a:p>
                    <a:p>
                      <a:r>
                        <a:rPr lang="en-US" dirty="0" smtClean="0"/>
                        <a:t>Panel (repeated measures)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3. </a:t>
                      </a:r>
                    </a:p>
                    <a:p>
                      <a:r>
                        <a:rPr lang="en-US" dirty="0" smtClean="0"/>
                        <a:t>Intensive Longitudinal Data (ILD)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 of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Data captured from population </a:t>
                      </a:r>
                      <a:r>
                        <a:rPr lang="en-US" sz="1600" i="1" dirty="0" smtClean="0">
                          <a:latin typeface="Calibri" pitchFamily="34" charset="0"/>
                        </a:rPr>
                        <a:t>at one specific point in time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Study that involves repeated observations of same variables </a:t>
                      </a:r>
                      <a:r>
                        <a:rPr lang="en-US" sz="1600" i="1" dirty="0" smtClean="0">
                          <a:latin typeface="Calibri" pitchFamily="34" charset="0"/>
                        </a:rPr>
                        <a:t>at 2 or more time points (waves)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MANY repeated observations of the same variables (typically &gt;20)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Participant Follow-up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rgbClr val="0F6FC6"/>
                        </a:buClr>
                        <a:buSzPct val="80000"/>
                        <a:buFont typeface="Corbe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Participants not followed prospectively</a:t>
                      </a:r>
                    </a:p>
                    <a:p>
                      <a:pPr marL="457200" marR="0" lvl="1" indent="-18288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rgbClr val="0F6FC6"/>
                        </a:buClr>
                        <a:buSzPct val="80000"/>
                        <a:buFont typeface="Corbe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Participants only interviewed/assessed once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Participants followed prospectively for two or more waves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Participants followed prospectively for many assessments (not called waves)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r>
                        <a:rPr lang="en-US" baseline="0" dirty="0" smtClean="0"/>
                        <a:t> 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Fish et al., 2018, </a:t>
                      </a:r>
                      <a:r>
                        <a:rPr lang="en-US" sz="1600" i="1" dirty="0" smtClean="0">
                          <a:latin typeface="Calibri" pitchFamily="34" charset="0"/>
                        </a:rPr>
                        <a:t>Prevention Science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Vasilenko</a:t>
                      </a:r>
                      <a:r>
                        <a:rPr lang="en-US" sz="1600" baseline="0" dirty="0" smtClean="0"/>
                        <a:t> 2017, </a:t>
                      </a:r>
                      <a:r>
                        <a:rPr lang="en-US" sz="1600" i="1" baseline="0" dirty="0" smtClean="0"/>
                        <a:t>Developmental Psychology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Cook</a:t>
                      </a:r>
                      <a:r>
                        <a:rPr lang="en-US" sz="1600" baseline="0" dirty="0" smtClean="0"/>
                        <a:t> et al., 2017, </a:t>
                      </a:r>
                      <a:r>
                        <a:rPr lang="en-US" sz="1600" i="1" baseline="0" dirty="0" smtClean="0"/>
                        <a:t>Nicotine and Tobacco Research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228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dependent variables in TVEM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outcomes </a:t>
            </a:r>
          </a:p>
          <a:p>
            <a:pPr lvl="1"/>
            <a:r>
              <a:rPr lang="en-US" dirty="0" smtClean="0"/>
              <a:t>Linear model</a:t>
            </a:r>
          </a:p>
          <a:p>
            <a:r>
              <a:rPr lang="en-US" dirty="0" smtClean="0"/>
              <a:t>Binary outcomes </a:t>
            </a:r>
          </a:p>
          <a:p>
            <a:pPr lvl="1"/>
            <a:r>
              <a:rPr lang="en-US" dirty="0" smtClean="0"/>
              <a:t>Logistic model</a:t>
            </a:r>
          </a:p>
          <a:p>
            <a:r>
              <a:rPr lang="en-US" dirty="0" smtClean="0"/>
              <a:t>Count outcomes </a:t>
            </a:r>
          </a:p>
          <a:p>
            <a:pPr lvl="1"/>
            <a:r>
              <a:rPr lang="en-US" dirty="0" smtClean="0"/>
              <a:t>Poisson model</a:t>
            </a:r>
          </a:p>
          <a:p>
            <a:pPr lvl="1"/>
            <a:r>
              <a:rPr lang="en-US" dirty="0" smtClean="0"/>
              <a:t>Zero-inflated Poisson (count data that is drastically skewed with many zeroes)</a:t>
            </a:r>
          </a:p>
          <a:p>
            <a:pPr lvl="2"/>
            <a:r>
              <a:rPr lang="en-US" dirty="0" smtClean="0"/>
              <a:t>In separate TVEM ZIP macro</a:t>
            </a:r>
          </a:p>
        </p:txBody>
      </p:sp>
    </p:spTree>
    <p:extLst>
      <p:ext uri="{BB962C8B-B14F-4D97-AF65-F5344CB8AC3E}">
        <p14:creationId xmlns:p14="http://schemas.microsoft.com/office/powerpoint/2010/main" val="16277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TVEM ANALYSIS: A Step by step Example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949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Generate a Time-Varying 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does the prevalence of past-year heavy episodic drinking (HED) differ across </a:t>
            </a:r>
            <a:r>
              <a:rPr lang="en-US" dirty="0"/>
              <a:t>ages </a:t>
            </a:r>
            <a:r>
              <a:rPr lang="en-US" dirty="0" smtClean="0"/>
              <a:t>12 </a:t>
            </a:r>
            <a:r>
              <a:rPr lang="en-US" dirty="0"/>
              <a:t>to age 32?</a:t>
            </a:r>
          </a:p>
          <a:p>
            <a:r>
              <a:rPr lang="en-US" dirty="0"/>
              <a:t> How does </a:t>
            </a:r>
            <a:r>
              <a:rPr lang="en-US" dirty="0" smtClean="0"/>
              <a:t>the association between depressive symptoms and HED vary across ages 12 </a:t>
            </a:r>
            <a:r>
              <a:rPr lang="en-US" dirty="0"/>
              <a:t>to age 32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Conceptual Introduction to TVEM</a:t>
            </a:r>
          </a:p>
          <a:p>
            <a:pPr lvl="1"/>
            <a:r>
              <a:rPr lang="en-US" dirty="0" smtClean="0"/>
              <a:t>Types of Questions</a:t>
            </a:r>
          </a:p>
          <a:p>
            <a:pPr lvl="1"/>
            <a:r>
              <a:rPr lang="en-US" dirty="0" smtClean="0"/>
              <a:t>Data Considerations</a:t>
            </a:r>
          </a:p>
          <a:p>
            <a:r>
              <a:rPr lang="en-US" sz="2400" dirty="0" smtClean="0"/>
              <a:t>TVEM Step-by-step</a:t>
            </a:r>
          </a:p>
          <a:p>
            <a:pPr lvl="1"/>
            <a:r>
              <a:rPr lang="en-US" dirty="0" smtClean="0"/>
              <a:t>Research Question</a:t>
            </a:r>
          </a:p>
          <a:p>
            <a:pPr lvl="1"/>
            <a:r>
              <a:rPr lang="en-US" dirty="0" smtClean="0"/>
              <a:t>Data Organization</a:t>
            </a:r>
          </a:p>
          <a:p>
            <a:pPr lvl="1"/>
            <a:r>
              <a:rPr lang="en-US" dirty="0" smtClean="0"/>
              <a:t>Model Specification</a:t>
            </a:r>
          </a:p>
          <a:p>
            <a:pPr lvl="1"/>
            <a:r>
              <a:rPr lang="en-US" dirty="0" smtClean="0"/>
              <a:t>Interpretation of Output</a:t>
            </a:r>
          </a:p>
          <a:p>
            <a:pPr lvl="1"/>
            <a:r>
              <a:rPr lang="en-US" dirty="0" smtClean="0"/>
              <a:t>Example in Logistic TVEM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609600"/>
            <a:ext cx="10458451" cy="1356360"/>
          </a:xfrm>
        </p:spPr>
        <p:txBody>
          <a:bodyPr/>
          <a:lstStyle/>
          <a:p>
            <a:r>
              <a:rPr lang="en-US" dirty="0" smtClean="0"/>
              <a:t>Step 2: Organize Data and Recode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using longitudinal data you need a long format dataset (multiple rows per person)</a:t>
            </a:r>
          </a:p>
          <a:p>
            <a:pPr lvl="1"/>
            <a:r>
              <a:rPr lang="en-US" dirty="0" smtClean="0"/>
              <a:t>Recode all variables so there is one time-varying measure of each (e.g., a participants has a value on the variable at W1, W2,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Confirm there is </a:t>
            </a:r>
            <a:r>
              <a:rPr lang="en-US" dirty="0" smtClean="0"/>
              <a:t>adequate </a:t>
            </a:r>
            <a:r>
              <a:rPr lang="en-US" dirty="0"/>
              <a:t>coverage across continuous age</a:t>
            </a:r>
          </a:p>
          <a:p>
            <a:endParaRPr lang="en-US" dirty="0" smtClean="0"/>
          </a:p>
          <a:p>
            <a:r>
              <a:rPr lang="en-US" dirty="0" smtClean="0"/>
              <a:t>Create a new variable with a value of 1 for each row in the data set (</a:t>
            </a:r>
            <a:r>
              <a:rPr lang="en-US" dirty="0"/>
              <a:t>for calculating intercept </a:t>
            </a:r>
            <a:r>
              <a:rPr lang="en-US" dirty="0" smtClean="0"/>
              <a:t>function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50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10237206" cy="4038600"/>
          </a:xfrm>
        </p:spPr>
        <p:txBody>
          <a:bodyPr/>
          <a:lstStyle/>
          <a:p>
            <a:r>
              <a:rPr lang="en-US" dirty="0"/>
              <a:t> National Longitudinal Study of Adolescent </a:t>
            </a:r>
            <a:r>
              <a:rPr lang="en-US" dirty="0" smtClean="0"/>
              <a:t>Health to Adult </a:t>
            </a:r>
            <a:r>
              <a:rPr lang="en-US" dirty="0"/>
              <a:t>(Add Health; </a:t>
            </a:r>
            <a:r>
              <a:rPr lang="en-US" dirty="0" smtClean="0"/>
              <a:t>Harris, 2011)</a:t>
            </a:r>
          </a:p>
          <a:p>
            <a:pPr lvl="1"/>
            <a:r>
              <a:rPr lang="en-US" dirty="0" smtClean="0"/>
              <a:t>Public Use Dataset</a:t>
            </a:r>
          </a:p>
          <a:p>
            <a:pPr lvl="1"/>
            <a:r>
              <a:rPr lang="en-US" dirty="0" smtClean="0"/>
              <a:t>4 waves of data collected from adolescence through adulthood</a:t>
            </a:r>
            <a:endParaRPr lang="en-US" dirty="0"/>
          </a:p>
          <a:p>
            <a:r>
              <a:rPr lang="en-US" dirty="0"/>
              <a:t> Cohort sequential design (</a:t>
            </a:r>
            <a:r>
              <a:rPr lang="en-US" dirty="0" err="1"/>
              <a:t>Nesselroade</a:t>
            </a:r>
            <a:r>
              <a:rPr lang="en-US" dirty="0"/>
              <a:t> &amp; </a:t>
            </a:r>
            <a:r>
              <a:rPr lang="en-US" dirty="0" err="1"/>
              <a:t>Baltes</a:t>
            </a:r>
            <a:r>
              <a:rPr lang="en-US" dirty="0"/>
              <a:t>, 1979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Across individuals and waves, sufficient coverage from ages 12-32</a:t>
            </a:r>
            <a:endParaRPr lang="en-US" dirty="0"/>
          </a:p>
          <a:p>
            <a:r>
              <a:rPr lang="en-US" dirty="0"/>
              <a:t> </a:t>
            </a:r>
            <a:r>
              <a:rPr lang="en-US" i="1" dirty="0" smtClean="0"/>
              <a:t>N</a:t>
            </a:r>
            <a:r>
              <a:rPr lang="en-US" dirty="0" smtClean="0"/>
              <a:t>=6,505 </a:t>
            </a:r>
            <a:r>
              <a:rPr lang="en-US" dirty="0"/>
              <a:t>individuals, </a:t>
            </a:r>
            <a:r>
              <a:rPr lang="en-US" dirty="0" smtClean="0"/>
              <a:t>21,208 measurement occasions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Recoding the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were in separate files for the four </a:t>
            </a:r>
            <a:r>
              <a:rPr lang="en-US" dirty="0" smtClean="0"/>
              <a:t>waves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different names for variables</a:t>
            </a:r>
          </a:p>
          <a:p>
            <a:r>
              <a:rPr lang="en-US" dirty="0"/>
              <a:t> </a:t>
            </a:r>
            <a:r>
              <a:rPr lang="en-US" dirty="0" smtClean="0"/>
              <a:t>Recoded variables to be consistent across waves</a:t>
            </a:r>
          </a:p>
          <a:p>
            <a:pPr lvl="1"/>
            <a:r>
              <a:rPr lang="en-US" dirty="0" smtClean="0"/>
              <a:t>Renamed to indicate wave (</a:t>
            </a:r>
            <a:r>
              <a:rPr lang="en-US" dirty="0"/>
              <a:t>e.g., dep1, dep2, dep3, dep4)</a:t>
            </a:r>
          </a:p>
          <a:p>
            <a:r>
              <a:rPr lang="en-US" dirty="0"/>
              <a:t> Merged into a single (long) file with one </a:t>
            </a:r>
            <a:r>
              <a:rPr lang="en-US" dirty="0" smtClean="0"/>
              <a:t>variable’s values at </a:t>
            </a:r>
            <a:r>
              <a:rPr lang="en-US" dirty="0"/>
              <a:t>up to </a:t>
            </a:r>
            <a:r>
              <a:rPr lang="en-US" dirty="0" smtClean="0"/>
              <a:t>4 occasions </a:t>
            </a:r>
            <a:r>
              <a:rPr lang="en-US" dirty="0"/>
              <a:t>(e.g., dep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Created a variable to estimate the intercept which is equal to </a:t>
            </a:r>
            <a:r>
              <a:rPr lang="en-US" dirty="0">
                <a:latin typeface="Adobe Garamond Pro" panose="02020502060506020403" pitchFamily="18" charset="0"/>
              </a:rPr>
              <a:t>1 </a:t>
            </a:r>
            <a:r>
              <a:rPr lang="en-US" dirty="0" smtClean="0"/>
              <a:t>for all rows (i.e., a column of </a:t>
            </a:r>
            <a:r>
              <a:rPr lang="en-US" dirty="0" smtClean="0">
                <a:latin typeface="Adobe Garamond Pro" panose="02020502060506020403" pitchFamily="18" charset="0"/>
              </a:rPr>
              <a:t>1</a:t>
            </a:r>
            <a:r>
              <a:rPr lang="en-US" dirty="0" smtClean="0"/>
              <a:t>s)</a:t>
            </a:r>
          </a:p>
        </p:txBody>
      </p:sp>
    </p:spTree>
    <p:extLst>
      <p:ext uri="{BB962C8B-B14F-4D97-AF65-F5344CB8AC3E}">
        <p14:creationId xmlns:p14="http://schemas.microsoft.com/office/powerpoint/2010/main" val="11055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Outcome: </a:t>
            </a:r>
            <a:r>
              <a:rPr lang="en-US" dirty="0" smtClean="0"/>
              <a:t>Past year HED</a:t>
            </a:r>
          </a:p>
          <a:p>
            <a:pPr lvl="1"/>
            <a:r>
              <a:rPr lang="en-US" dirty="0" smtClean="0"/>
              <a:t>Binary variable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Predictor: Depressive symptoms</a:t>
            </a:r>
          </a:p>
          <a:p>
            <a:pPr lvl="1"/>
            <a:r>
              <a:rPr lang="en-US" dirty="0" smtClean="0"/>
              <a:t>Continuous scale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Time </a:t>
            </a:r>
            <a:r>
              <a:rPr lang="en-US" dirty="0"/>
              <a:t>Variable: Age in months</a:t>
            </a:r>
          </a:p>
        </p:txBody>
      </p:sp>
    </p:spTree>
    <p:extLst>
      <p:ext uri="{BB962C8B-B14F-4D97-AF65-F5344CB8AC3E}">
        <p14:creationId xmlns:p14="http://schemas.microsoft.com/office/powerpoint/2010/main" val="26448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Recoded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57450"/>
            <a:ext cx="9872871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7121"/>
          <a:stretch/>
        </p:blipFill>
        <p:spPr>
          <a:xfrm>
            <a:off x="1143000" y="2385383"/>
            <a:ext cx="8104517" cy="36934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4325" y="3109145"/>
            <a:ext cx="1671639" cy="646331"/>
            <a:chOff x="314325" y="2771775"/>
            <a:chExt cx="1671639" cy="646331"/>
          </a:xfrm>
        </p:grpSpPr>
        <p:sp>
          <p:nvSpPr>
            <p:cNvPr id="5" name="Rectangle 4"/>
            <p:cNvSpPr/>
            <p:nvPr/>
          </p:nvSpPr>
          <p:spPr>
            <a:xfrm>
              <a:off x="1495426" y="2809879"/>
              <a:ext cx="490538" cy="3579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923925" y="3009900"/>
              <a:ext cx="5715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14325" y="2771775"/>
              <a:ext cx="971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Multiple Rows per Participant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52966" y="1662243"/>
            <a:ext cx="1304925" cy="4488672"/>
            <a:chOff x="1752966" y="1662243"/>
            <a:chExt cx="1304925" cy="4488672"/>
          </a:xfrm>
        </p:grpSpPr>
        <p:sp>
          <p:nvSpPr>
            <p:cNvPr id="11" name="Rectangle 10"/>
            <p:cNvSpPr/>
            <p:nvPr/>
          </p:nvSpPr>
          <p:spPr>
            <a:xfrm>
              <a:off x="2390775" y="2638179"/>
              <a:ext cx="571500" cy="35127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endCxn id="11" idx="0"/>
            </p:cNvCxnSpPr>
            <p:nvPr/>
          </p:nvCxnSpPr>
          <p:spPr>
            <a:xfrm>
              <a:off x="2251402" y="2064242"/>
              <a:ext cx="425123" cy="5739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52966" y="1662243"/>
              <a:ext cx="1304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Outcome: HED (PYBNGE)</a:t>
              </a:r>
              <a:endParaRPr lang="en-US" sz="12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043969" y="2638179"/>
            <a:ext cx="589819" cy="3512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endCxn id="23" idx="0"/>
          </p:cNvCxnSpPr>
          <p:nvPr/>
        </p:nvCxnSpPr>
        <p:spPr>
          <a:xfrm flipH="1">
            <a:off x="3338879" y="2076450"/>
            <a:ext cx="342534" cy="5617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05184" y="1662243"/>
            <a:ext cx="13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 Variable: Age (</a:t>
            </a:r>
            <a:r>
              <a:rPr lang="en-US" sz="1200" dirty="0" err="1" smtClean="0"/>
              <a:t>calcage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7193272" y="2638179"/>
            <a:ext cx="584274" cy="3512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2" idx="0"/>
          </p:cNvCxnSpPr>
          <p:nvPr/>
        </p:nvCxnSpPr>
        <p:spPr>
          <a:xfrm flipH="1">
            <a:off x="8168355" y="2064242"/>
            <a:ext cx="734375" cy="573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77628" y="1662242"/>
            <a:ext cx="13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Created Intercept Variable: (x0)</a:t>
            </a:r>
            <a:endParaRPr lang="en-US" sz="1200" dirty="0"/>
          </a:p>
        </p:txBody>
      </p:sp>
      <p:cxnSp>
        <p:nvCxnSpPr>
          <p:cNvPr id="19" name="Straight Arrow Connector 18"/>
          <p:cNvCxnSpPr>
            <a:endCxn id="28" idx="0"/>
          </p:cNvCxnSpPr>
          <p:nvPr/>
        </p:nvCxnSpPr>
        <p:spPr>
          <a:xfrm>
            <a:off x="7442951" y="2064242"/>
            <a:ext cx="42458" cy="573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83455" y="1481822"/>
            <a:ext cx="130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Predictor: Depressive Symptoms (dep)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7863839" y="2638179"/>
            <a:ext cx="609031" cy="3512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Specify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Variables in the dataset may be time-varying or time-invariant</a:t>
            </a:r>
          </a:p>
          <a:p>
            <a:pPr lvl="1"/>
            <a:r>
              <a:rPr lang="en-US" dirty="0" smtClean="0"/>
              <a:t>Time-invariant (don’t change across chosen continuous time variable): </a:t>
            </a:r>
          </a:p>
          <a:p>
            <a:pPr lvl="2"/>
            <a:r>
              <a:rPr lang="en-US" dirty="0" smtClean="0"/>
              <a:t>Examples:   Age first tried drinking, Race/ethnicity</a:t>
            </a:r>
          </a:p>
          <a:p>
            <a:pPr lvl="1"/>
            <a:r>
              <a:rPr lang="en-US" dirty="0" smtClean="0"/>
              <a:t>Time-variant (may change across continuous time): </a:t>
            </a:r>
          </a:p>
          <a:p>
            <a:pPr lvl="2"/>
            <a:r>
              <a:rPr lang="en-US" dirty="0" smtClean="0"/>
              <a:t> Example: current smoking status, assessed at each time</a:t>
            </a:r>
          </a:p>
          <a:p>
            <a:r>
              <a:rPr lang="en-US" dirty="0" smtClean="0"/>
              <a:t>Choose whether variables will have time-varying or time-invariant effects</a:t>
            </a:r>
          </a:p>
          <a:p>
            <a:pPr lvl="1"/>
            <a:r>
              <a:rPr lang="en-US" dirty="0" smtClean="0"/>
              <a:t>Both types of variables can be specified to have time-varying (or time-invariant) effects</a:t>
            </a:r>
          </a:p>
          <a:p>
            <a:pPr lvl="1"/>
            <a:r>
              <a:rPr lang="en-US" dirty="0" smtClean="0"/>
              <a:t>E.g., the effect of being male on heavy drinking may differ across age (the time-varying effect of a time-invariant variable)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model: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 smtClean="0"/>
              <a:t>Logistic time-varying </a:t>
            </a:r>
            <a:r>
              <a:rPr lang="en-US" b="1" dirty="0"/>
              <a:t>effect model (TVEM):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Both intercept and slope are time-varying</a:t>
            </a:r>
          </a:p>
          <a:p>
            <a:pPr lvl="1"/>
            <a:r>
              <a:rPr lang="fr-F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𝛃</a:t>
            </a:r>
            <a:r>
              <a:rPr lang="fr-FR" i="1" baseline="-25000" dirty="0" smtClean="0"/>
              <a:t>0</a:t>
            </a:r>
            <a:r>
              <a:rPr lang="fr-FR" i="1" dirty="0" smtClean="0"/>
              <a:t> </a:t>
            </a:r>
            <a:r>
              <a:rPr lang="fr-FR" i="1" dirty="0"/>
              <a:t>(t)  </a:t>
            </a:r>
            <a:r>
              <a:rPr lang="fr-FR" dirty="0" smtClean="0"/>
              <a:t>indicates age-varying prevalence of the log-</a:t>
            </a:r>
            <a:r>
              <a:rPr lang="fr-FR" dirty="0" err="1" smtClean="0"/>
              <a:t>odds</a:t>
            </a:r>
            <a:r>
              <a:rPr lang="fr-FR" dirty="0" smtClean="0"/>
              <a:t> of HED</a:t>
            </a:r>
            <a:endParaRPr lang="en-US" dirty="0"/>
          </a:p>
          <a:p>
            <a:pPr lvl="1"/>
            <a:r>
              <a:rPr lang="fr-FR" i="1" dirty="0">
                <a:latin typeface="Cambria Math" panose="02040503050406030204" pitchFamily="18" charset="0"/>
                <a:ea typeface="Cambria Math" panose="02040503050406030204" pitchFamily="18" charset="0"/>
              </a:rPr>
              <a:t>𝛃</a:t>
            </a:r>
            <a:r>
              <a:rPr lang="fr-FR" i="1" baseline="-25000" dirty="0" smtClean="0"/>
              <a:t>1</a:t>
            </a:r>
            <a:r>
              <a:rPr lang="fr-FR" i="1" dirty="0" smtClean="0"/>
              <a:t> </a:t>
            </a:r>
            <a:r>
              <a:rPr lang="fr-FR" i="1" dirty="0"/>
              <a:t>(t)  </a:t>
            </a:r>
            <a:r>
              <a:rPr lang="fr-FR" dirty="0"/>
              <a:t>indicates age-varying </a:t>
            </a:r>
            <a:r>
              <a:rPr lang="fr-FR" dirty="0" smtClean="0"/>
              <a:t>effect </a:t>
            </a:r>
            <a:r>
              <a:rPr lang="fr-FR" dirty="0"/>
              <a:t>of </a:t>
            </a:r>
            <a:r>
              <a:rPr lang="fr-FR" dirty="0" smtClean="0"/>
              <a:t>depression</a:t>
            </a:r>
            <a:r>
              <a:rPr lang="fr-FR" dirty="0"/>
              <a:t> </a:t>
            </a:r>
            <a:r>
              <a:rPr lang="fr-FR" dirty="0" smtClean="0"/>
              <a:t>on the </a:t>
            </a:r>
            <a:r>
              <a:rPr lang="fr-FR" dirty="0"/>
              <a:t>log-</a:t>
            </a:r>
            <a:r>
              <a:rPr lang="fr-FR" dirty="0" err="1"/>
              <a:t>odds</a:t>
            </a:r>
            <a:r>
              <a:rPr lang="fr-FR" dirty="0"/>
              <a:t> of HED</a:t>
            </a:r>
            <a:endParaRPr lang="en-US" dirty="0"/>
          </a:p>
          <a:p>
            <a:r>
              <a:rPr lang="en-US" dirty="0" smtClean="0"/>
              <a:t> Can also add time invariant effects (none in this model)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43000" y="3062570"/>
                <a:ext cx="6629400" cy="854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log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HED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HED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b="0" i="1" baseline="-2500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DEP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062570"/>
                <a:ext cx="6629400" cy="854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model: Splines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B-spline or P-spline estimation method</a:t>
            </a:r>
          </a:p>
          <a:p>
            <a:pPr lvl="1"/>
            <a:r>
              <a:rPr lang="en-US" dirty="0" smtClean="0"/>
              <a:t>B-spline basis function</a:t>
            </a:r>
          </a:p>
          <a:p>
            <a:pPr lvl="2"/>
            <a:r>
              <a:rPr lang="en-US" dirty="0" smtClean="0"/>
              <a:t>More computationally stable in some cases</a:t>
            </a:r>
          </a:p>
          <a:p>
            <a:pPr lvl="2"/>
            <a:r>
              <a:rPr lang="en-US" dirty="0" smtClean="0"/>
              <a:t>Selects more complex model to reveal more nuanced changes</a:t>
            </a:r>
          </a:p>
          <a:p>
            <a:pPr lvl="2"/>
            <a:r>
              <a:rPr lang="en-US" dirty="0" smtClean="0"/>
              <a:t>Need to do model selection manually</a:t>
            </a:r>
            <a:endParaRPr lang="en-US" dirty="0"/>
          </a:p>
          <a:p>
            <a:pPr lvl="1"/>
            <a:r>
              <a:rPr lang="en-US" dirty="0"/>
              <a:t>Truncated power spline basis functions </a:t>
            </a:r>
            <a:r>
              <a:rPr lang="en-US" dirty="0" smtClean="0"/>
              <a:t>(P-spline) </a:t>
            </a:r>
          </a:p>
          <a:p>
            <a:pPr lvl="2"/>
            <a:r>
              <a:rPr lang="en-US" dirty="0" smtClean="0"/>
              <a:t>Selects less complex model; may </a:t>
            </a:r>
            <a:r>
              <a:rPr lang="en-US" dirty="0" err="1" smtClean="0"/>
              <a:t>oversmooth</a:t>
            </a:r>
            <a:r>
              <a:rPr lang="en-US" dirty="0" smtClean="0"/>
              <a:t> curve</a:t>
            </a:r>
          </a:p>
          <a:p>
            <a:pPr lvl="2"/>
            <a:r>
              <a:rPr lang="en-US" dirty="0" smtClean="0"/>
              <a:t>Model selection completed automatically</a:t>
            </a:r>
            <a:endParaRPr lang="en-US" dirty="0"/>
          </a:p>
          <a:p>
            <a:r>
              <a:rPr lang="en-US" dirty="0" smtClean="0"/>
              <a:t>More information in the TVEM User’s Guide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model: Knots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410075"/>
          </a:xfrm>
        </p:spPr>
        <p:txBody>
          <a:bodyPr>
            <a:normAutofit/>
          </a:bodyPr>
          <a:lstStyle/>
          <a:p>
            <a:r>
              <a:rPr lang="en-US" dirty="0" smtClean="0"/>
              <a:t>Complexity of a model is determined by the number of knots (splitting points)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number of knots needs to be selected for every time-varying effect in the model</a:t>
            </a:r>
          </a:p>
          <a:p>
            <a:r>
              <a:rPr lang="en-US" dirty="0" smtClean="0"/>
              <a:t>Approach varies by spline basis</a:t>
            </a:r>
          </a:p>
          <a:p>
            <a:pPr lvl="1"/>
            <a:r>
              <a:rPr lang="en-US" dirty="0" smtClean="0"/>
              <a:t>In b-spline, run multiple models and comparing fit statistics.</a:t>
            </a:r>
          </a:p>
          <a:p>
            <a:pPr lvl="1"/>
            <a:r>
              <a:rPr lang="en-US" dirty="0" smtClean="0"/>
              <a:t>In p-spline, model selection (i.e., number of knots) is done automatically.</a:t>
            </a:r>
          </a:p>
          <a:p>
            <a:r>
              <a:rPr lang="en-US" dirty="0" smtClean="0"/>
              <a:t>In these examples, we will show the simplest method, which is a p-spline model with a maximum of 10 knots specified for each parameter.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781" y="2713080"/>
            <a:ext cx="6320481" cy="8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Run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to http</a:t>
            </a:r>
            <a:r>
              <a:rPr lang="en-US" dirty="0"/>
              <a:t>://</a:t>
            </a:r>
            <a:r>
              <a:rPr lang="en-US" dirty="0" smtClean="0"/>
              <a:t>methodology.psu.edu/downloads/TVEM</a:t>
            </a:r>
            <a:endParaRPr lang="en-US" dirty="0"/>
          </a:p>
          <a:p>
            <a:r>
              <a:rPr lang="en-US" dirty="0"/>
              <a:t>Download %TVEM </a:t>
            </a:r>
            <a:r>
              <a:rPr lang="en-US" dirty="0" smtClean="0"/>
              <a:t>macro and </a:t>
            </a:r>
            <a:r>
              <a:rPr lang="en-US" dirty="0"/>
              <a:t>user’s </a:t>
            </a:r>
            <a:r>
              <a:rPr lang="en-US" dirty="0" smtClean="0"/>
              <a:t>guide. </a:t>
            </a:r>
            <a:r>
              <a:rPr lang="en-US" dirty="0"/>
              <a:t>E</a:t>
            </a:r>
            <a:r>
              <a:rPr lang="en-US" dirty="0" smtClean="0"/>
              <a:t>xtract </a:t>
            </a:r>
            <a:r>
              <a:rPr lang="en-US" dirty="0"/>
              <a:t>into </a:t>
            </a:r>
            <a:r>
              <a:rPr lang="en-US" dirty="0" smtClean="0"/>
              <a:t>folder</a:t>
            </a:r>
            <a:endParaRPr lang="en-US" dirty="0"/>
          </a:p>
          <a:p>
            <a:r>
              <a:rPr lang="en-US" dirty="0"/>
              <a:t>Run %INCLUDE statement </a:t>
            </a:r>
            <a:r>
              <a:rPr lang="en-US" dirty="0" smtClean="0"/>
              <a:t>in SAS to </a:t>
            </a:r>
            <a:r>
              <a:rPr lang="en-US" dirty="0"/>
              <a:t>point to location of macro on </a:t>
            </a:r>
            <a:r>
              <a:rPr lang="en-US" dirty="0" smtClean="0"/>
              <a:t>your computer</a:t>
            </a:r>
            <a:endParaRPr lang="en-US" dirty="0"/>
          </a:p>
          <a:p>
            <a:r>
              <a:rPr lang="en-US" dirty="0" smtClean="0"/>
              <a:t>Run </a:t>
            </a:r>
            <a:r>
              <a:rPr lang="en-US" dirty="0"/>
              <a:t>LIBNAME statement </a:t>
            </a:r>
            <a:r>
              <a:rPr lang="en-US" dirty="0" smtClean="0"/>
              <a:t>in </a:t>
            </a:r>
            <a:r>
              <a:rPr lang="en-US" dirty="0" smtClean="0"/>
              <a:t>SAS to </a:t>
            </a:r>
            <a:r>
              <a:rPr lang="en-US" dirty="0"/>
              <a:t>point to location of data on </a:t>
            </a:r>
            <a:r>
              <a:rPr lang="en-US" dirty="0" smtClean="0"/>
              <a:t>your computer</a:t>
            </a:r>
            <a:endParaRPr lang="en-US" dirty="0"/>
          </a:p>
          <a:p>
            <a:r>
              <a:rPr lang="en-US" dirty="0" smtClean="0"/>
              <a:t>Specify </a:t>
            </a:r>
            <a:r>
              <a:rPr lang="en-US" dirty="0"/>
              <a:t>and run the TVEM model you wish to estimate</a:t>
            </a:r>
          </a:p>
        </p:txBody>
      </p:sp>
    </p:spTree>
    <p:extLst>
      <p:ext uri="{BB962C8B-B14F-4D97-AF65-F5344CB8AC3E}">
        <p14:creationId xmlns:p14="http://schemas.microsoft.com/office/powerpoint/2010/main" val="36058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Conceptual introduction to </a:t>
            </a:r>
            <a:br>
              <a:rPr lang="en-US" sz="4800" dirty="0" smtClean="0"/>
            </a:br>
            <a:r>
              <a:rPr lang="en-US" sz="4800" dirty="0" smtClean="0"/>
              <a:t>Time-Varying Effect Modeling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5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3038"/>
            <a:ext cx="9875520" cy="1356360"/>
          </a:xfrm>
        </p:spPr>
        <p:txBody>
          <a:bodyPr/>
          <a:lstStyle/>
          <a:p>
            <a:r>
              <a:rPr lang="en-US" dirty="0" smtClean="0"/>
              <a:t>Anatomy of the Macro: Key Statements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8885" y="1432577"/>
            <a:ext cx="4866759" cy="5142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2400" b="1" dirty="0"/>
              <a:t>%TVEM(data = </a:t>
            </a:r>
            <a:r>
              <a:rPr lang="en-US" sz="2400" b="1" i="1" dirty="0"/>
              <a:t>dataset name</a:t>
            </a:r>
            <a:r>
              <a:rPr lang="en-US" sz="2400" b="1" dirty="0"/>
              <a:t>, </a:t>
            </a:r>
            <a:endParaRPr lang="en-US" sz="2400" dirty="0"/>
          </a:p>
          <a:p>
            <a:pPr>
              <a:lnSpc>
                <a:spcPts val="5000"/>
              </a:lnSpc>
            </a:pPr>
            <a:r>
              <a:rPr lang="en-US" sz="2400" b="1" dirty="0"/>
              <a:t>id = </a:t>
            </a:r>
            <a:r>
              <a:rPr lang="en-US" sz="2400" b="1" i="1" dirty="0"/>
              <a:t>variable</a:t>
            </a:r>
            <a:r>
              <a:rPr lang="en-US" sz="2400" b="1" dirty="0"/>
              <a:t>, </a:t>
            </a:r>
            <a:endParaRPr lang="en-US" sz="2400" dirty="0"/>
          </a:p>
          <a:p>
            <a:pPr>
              <a:lnSpc>
                <a:spcPts val="5000"/>
              </a:lnSpc>
            </a:pPr>
            <a:r>
              <a:rPr lang="en-US" sz="2400" b="1" dirty="0"/>
              <a:t>time = </a:t>
            </a:r>
            <a:r>
              <a:rPr lang="en-US" sz="2400" b="1" i="1" dirty="0"/>
              <a:t>variable</a:t>
            </a:r>
            <a:r>
              <a:rPr lang="en-US" sz="2400" b="1" dirty="0"/>
              <a:t>, </a:t>
            </a:r>
            <a:endParaRPr lang="en-US" sz="2400" dirty="0"/>
          </a:p>
          <a:p>
            <a:pPr>
              <a:lnSpc>
                <a:spcPts val="5000"/>
              </a:lnSpc>
            </a:pPr>
            <a:r>
              <a:rPr lang="en-US" sz="2400" b="1" dirty="0"/>
              <a:t>dv = </a:t>
            </a:r>
            <a:r>
              <a:rPr lang="en-US" sz="2400" b="1" i="1" dirty="0"/>
              <a:t>variable</a:t>
            </a:r>
            <a:r>
              <a:rPr lang="en-US" sz="2400" b="1" dirty="0"/>
              <a:t>, </a:t>
            </a:r>
            <a:endParaRPr lang="en-US" sz="2400" dirty="0"/>
          </a:p>
          <a:p>
            <a:pPr>
              <a:lnSpc>
                <a:spcPts val="5000"/>
              </a:lnSpc>
            </a:pPr>
            <a:r>
              <a:rPr lang="en-US" sz="2400" b="1" dirty="0" err="1"/>
              <a:t>tvary_effect</a:t>
            </a:r>
            <a:r>
              <a:rPr lang="en-US" sz="2400" b="1" dirty="0"/>
              <a:t> = </a:t>
            </a:r>
            <a:r>
              <a:rPr lang="en-US" sz="2400" b="1" i="1" dirty="0" smtClean="0"/>
              <a:t>intercept  variables</a:t>
            </a:r>
            <a:r>
              <a:rPr lang="en-US" sz="2400" b="1" dirty="0" smtClean="0"/>
              <a:t>, </a:t>
            </a:r>
            <a:endParaRPr lang="en-US" sz="2400" dirty="0"/>
          </a:p>
          <a:p>
            <a:pPr>
              <a:lnSpc>
                <a:spcPts val="5000"/>
              </a:lnSpc>
            </a:pPr>
            <a:r>
              <a:rPr lang="en-US" sz="2400" b="1" dirty="0"/>
              <a:t>knots = </a:t>
            </a:r>
            <a:r>
              <a:rPr lang="en-US" sz="2400" b="1" i="1" dirty="0"/>
              <a:t>numbers</a:t>
            </a:r>
            <a:r>
              <a:rPr lang="en-US" sz="2400" b="1" dirty="0"/>
              <a:t>, </a:t>
            </a:r>
            <a:endParaRPr lang="en-US" sz="2400" dirty="0"/>
          </a:p>
          <a:p>
            <a:pPr>
              <a:lnSpc>
                <a:spcPts val="5000"/>
              </a:lnSpc>
            </a:pPr>
            <a:r>
              <a:rPr lang="en-US" sz="2400" b="1" dirty="0" err="1"/>
              <a:t>dist</a:t>
            </a:r>
            <a:r>
              <a:rPr lang="en-US" sz="2400" b="1" dirty="0"/>
              <a:t> = </a:t>
            </a:r>
            <a:r>
              <a:rPr lang="en-US" sz="2400" b="1" i="1" dirty="0"/>
              <a:t>distribution name</a:t>
            </a:r>
            <a:r>
              <a:rPr lang="en-US" sz="2400" b="1" dirty="0"/>
              <a:t>, </a:t>
            </a:r>
            <a:endParaRPr lang="en-US" sz="2400" dirty="0"/>
          </a:p>
          <a:p>
            <a:pPr>
              <a:lnSpc>
                <a:spcPts val="5000"/>
              </a:lnSpc>
            </a:pPr>
            <a:r>
              <a:rPr lang="en-US" sz="2400" b="1" dirty="0"/>
              <a:t>method = </a:t>
            </a:r>
            <a:r>
              <a:rPr lang="en-US" sz="2400" b="1" i="1" dirty="0" smtClean="0"/>
              <a:t>name</a:t>
            </a:r>
            <a:r>
              <a:rPr lang="en-US" sz="2400" dirty="0" smtClean="0"/>
              <a:t>);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279341" y="2210295"/>
            <a:ext cx="4500283" cy="54410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d: subject ID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7882" y="2742303"/>
            <a:ext cx="2662517" cy="90887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ime: the continuous time variable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7883" y="3835771"/>
            <a:ext cx="2662516" cy="477694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v: dependent variable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79341" y="2952931"/>
            <a:ext cx="4500283" cy="1130329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</a:t>
            </a:r>
            <a:r>
              <a:rPr lang="en-US" dirty="0" err="1" smtClean="0"/>
              <a:t>vary_effect</a:t>
            </a:r>
            <a:r>
              <a:rPr lang="en-US" dirty="0" smtClean="0"/>
              <a:t>: variables to examine time-varying associations with outcome</a:t>
            </a:r>
          </a:p>
          <a:p>
            <a:pPr algn="ctr"/>
            <a:r>
              <a:rPr lang="en-US" dirty="0" smtClean="0"/>
              <a:t>*MUST INCLUDE INTERCEPT (intercept = 1)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79341" y="4658580"/>
            <a:ext cx="4500283" cy="77847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dist</a:t>
            </a:r>
            <a:r>
              <a:rPr lang="en-US" dirty="0" smtClean="0"/>
              <a:t>: outcome distribution</a:t>
            </a:r>
            <a:r>
              <a:rPr lang="en-US" dirty="0"/>
              <a:t> </a:t>
            </a:r>
            <a:r>
              <a:rPr lang="en-US" dirty="0" smtClean="0"/>
              <a:t>-  normal, binary or </a:t>
            </a:r>
            <a:r>
              <a:rPr lang="en-US" dirty="0" err="1" smtClean="0"/>
              <a:t>poisson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7882" y="5739590"/>
            <a:ext cx="2662516" cy="529693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ethod: P or B spline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>
            <a:off x="5862915" y="2482348"/>
            <a:ext cx="1416426" cy="28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>
          <a:xfrm flipV="1">
            <a:off x="3200399" y="3100421"/>
            <a:ext cx="743521" cy="96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</p:cNvCxnSpPr>
          <p:nvPr/>
        </p:nvCxnSpPr>
        <p:spPr>
          <a:xfrm flipV="1">
            <a:off x="3200399" y="3769521"/>
            <a:ext cx="731236" cy="3050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</p:cNvCxnSpPr>
          <p:nvPr/>
        </p:nvCxnSpPr>
        <p:spPr>
          <a:xfrm flipH="1">
            <a:off x="5862915" y="3518096"/>
            <a:ext cx="1416426" cy="7112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1"/>
          </p:cNvCxnSpPr>
          <p:nvPr/>
        </p:nvCxnSpPr>
        <p:spPr>
          <a:xfrm flipH="1">
            <a:off x="5862915" y="5047818"/>
            <a:ext cx="1416426" cy="5113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3"/>
          </p:cNvCxnSpPr>
          <p:nvPr/>
        </p:nvCxnSpPr>
        <p:spPr>
          <a:xfrm>
            <a:off x="3200398" y="6004437"/>
            <a:ext cx="731237" cy="2648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7882" y="4477711"/>
            <a:ext cx="2662516" cy="108140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nots: the number of splitting points for each time-varying parameter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3200398" y="5018415"/>
            <a:ext cx="7312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3038"/>
            <a:ext cx="10320338" cy="1356360"/>
          </a:xfrm>
        </p:spPr>
        <p:txBody>
          <a:bodyPr/>
          <a:lstStyle/>
          <a:p>
            <a:r>
              <a:rPr lang="en-US" dirty="0" smtClean="0"/>
              <a:t>Anatomy of the Macro: Two Sample Models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9247" y="1993505"/>
            <a:ext cx="3991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%TVEM(data = </a:t>
            </a:r>
            <a:r>
              <a:rPr lang="en-US" i="1" dirty="0" smtClean="0"/>
              <a:t>example</a:t>
            </a:r>
            <a:r>
              <a:rPr lang="en-US" dirty="0" smtClean="0"/>
              <a:t>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id = </a:t>
            </a:r>
            <a:r>
              <a:rPr lang="en-US" i="1" dirty="0" smtClean="0"/>
              <a:t>AID</a:t>
            </a:r>
            <a:r>
              <a:rPr lang="en-US" dirty="0" smtClean="0"/>
              <a:t>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time = </a:t>
            </a:r>
            <a:r>
              <a:rPr lang="en-US" i="1" dirty="0" err="1" smtClean="0"/>
              <a:t>calcage</a:t>
            </a:r>
            <a:r>
              <a:rPr lang="en-US" dirty="0" smtClean="0"/>
              <a:t>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dv = </a:t>
            </a:r>
            <a:r>
              <a:rPr lang="en-US" i="1" dirty="0" err="1" smtClean="0"/>
              <a:t>pybnge</a:t>
            </a:r>
            <a:r>
              <a:rPr lang="en-US" dirty="0" smtClean="0"/>
              <a:t>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tvary_effect</a:t>
            </a:r>
            <a:r>
              <a:rPr lang="en-US" dirty="0"/>
              <a:t> = </a:t>
            </a:r>
            <a:r>
              <a:rPr lang="en-US" i="1" dirty="0" smtClean="0"/>
              <a:t>x0</a:t>
            </a:r>
            <a:r>
              <a:rPr lang="en-US" dirty="0" smtClean="0"/>
              <a:t>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knots = </a:t>
            </a:r>
            <a:r>
              <a:rPr lang="en-US" i="1" dirty="0" smtClean="0"/>
              <a:t>10</a:t>
            </a:r>
            <a:r>
              <a:rPr lang="en-US" dirty="0" smtClean="0"/>
              <a:t>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dist</a:t>
            </a:r>
            <a:r>
              <a:rPr lang="en-US" dirty="0"/>
              <a:t> = </a:t>
            </a:r>
            <a:r>
              <a:rPr lang="en-US" i="1" dirty="0" smtClean="0"/>
              <a:t>binary</a:t>
            </a:r>
            <a:r>
              <a:rPr lang="en-US" dirty="0" smtClean="0"/>
              <a:t>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method = </a:t>
            </a:r>
            <a:r>
              <a:rPr lang="en-US" i="1" dirty="0" smtClean="0"/>
              <a:t>p-spline</a:t>
            </a:r>
            <a:r>
              <a:rPr lang="en-US" dirty="0" smtClean="0"/>
              <a:t>);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3544" y="2034227"/>
            <a:ext cx="3991232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%TVEM(data = </a:t>
            </a:r>
            <a:r>
              <a:rPr lang="en-US" i="1" dirty="0" smtClean="0"/>
              <a:t>example</a:t>
            </a:r>
            <a:r>
              <a:rPr lang="en-US" dirty="0" smtClean="0"/>
              <a:t>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id = </a:t>
            </a:r>
            <a:r>
              <a:rPr lang="en-US" i="1" dirty="0" smtClean="0"/>
              <a:t>AID</a:t>
            </a:r>
            <a:r>
              <a:rPr lang="en-US" dirty="0" smtClean="0"/>
              <a:t>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time = </a:t>
            </a:r>
            <a:r>
              <a:rPr lang="en-US" i="1" dirty="0" err="1" smtClean="0"/>
              <a:t>calcage</a:t>
            </a:r>
            <a:r>
              <a:rPr lang="en-US" dirty="0" smtClean="0"/>
              <a:t>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dv = </a:t>
            </a:r>
            <a:r>
              <a:rPr lang="en-US" i="1" dirty="0" err="1" smtClean="0"/>
              <a:t>pybnge</a:t>
            </a:r>
            <a:r>
              <a:rPr lang="en-US" dirty="0" smtClean="0"/>
              <a:t>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tvary_effect</a:t>
            </a:r>
            <a:r>
              <a:rPr lang="en-US" dirty="0"/>
              <a:t> = </a:t>
            </a:r>
            <a:r>
              <a:rPr lang="en-US" i="1" dirty="0" smtClean="0"/>
              <a:t>x0 dep</a:t>
            </a:r>
            <a:r>
              <a:rPr lang="en-US" dirty="0" smtClean="0"/>
              <a:t>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knots = </a:t>
            </a:r>
            <a:r>
              <a:rPr lang="en-US" i="1" dirty="0" smtClean="0"/>
              <a:t>10 10</a:t>
            </a:r>
            <a:r>
              <a:rPr lang="en-US" dirty="0" smtClean="0"/>
              <a:t>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dist</a:t>
            </a:r>
            <a:r>
              <a:rPr lang="en-US" dirty="0"/>
              <a:t> = </a:t>
            </a:r>
            <a:r>
              <a:rPr lang="en-US" i="1" dirty="0" smtClean="0"/>
              <a:t>binary</a:t>
            </a:r>
            <a:r>
              <a:rPr lang="en-US" dirty="0" smtClean="0"/>
              <a:t>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method = </a:t>
            </a:r>
            <a:r>
              <a:rPr lang="en-US" i="1" dirty="0" smtClean="0"/>
              <a:t>p-spline</a:t>
            </a:r>
            <a:r>
              <a:rPr lang="en-US" dirty="0" smtClean="0"/>
              <a:t>);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89247" y="1564721"/>
            <a:ext cx="263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Intercept Only Model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23544" y="1653196"/>
            <a:ext cx="336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Time-Varying Slope Model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247775" y="3314700"/>
            <a:ext cx="7839075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3100" y="5359450"/>
            <a:ext cx="4905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Calculates the estimated prevalence of HED at every age (when coefficients converted to prevalence)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0760" y="5359449"/>
            <a:ext cx="5382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Calculates the effect of depressive symptoms at every age (as well as an intercept function of HED).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produced by TVEM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SAS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set </a:t>
            </a:r>
            <a:r>
              <a:rPr lang="en-US" dirty="0" smtClean="0"/>
              <a:t>(“plot </a:t>
            </a:r>
            <a:r>
              <a:rPr lang="en-US" dirty="0" smtClean="0"/>
              <a:t>data”) </a:t>
            </a:r>
            <a:r>
              <a:rPr lang="en-US" dirty="0" smtClean="0"/>
              <a:t>containing </a:t>
            </a:r>
            <a:r>
              <a:rPr lang="en-US" dirty="0"/>
              <a:t>estimates of </a:t>
            </a:r>
            <a:r>
              <a:rPr lang="en-US" dirty="0" smtClean="0"/>
              <a:t>all </a:t>
            </a:r>
            <a:r>
              <a:rPr lang="en-US" dirty="0" err="1" smtClean="0"/>
              <a:t>coefficeints</a:t>
            </a:r>
            <a:r>
              <a:rPr lang="en-US" dirty="0" smtClean="0"/>
              <a:t> </a:t>
            </a:r>
            <a:r>
              <a:rPr lang="en-US" dirty="0"/>
              <a:t>and corresponding 95% confidence </a:t>
            </a:r>
            <a:r>
              <a:rPr lang="en-US" dirty="0" smtClean="0"/>
              <a:t>intervals across time</a:t>
            </a:r>
            <a:endParaRPr lang="en-US" dirty="0"/>
          </a:p>
          <a:p>
            <a:r>
              <a:rPr lang="en-US" dirty="0"/>
              <a:t> T</a:t>
            </a:r>
            <a:r>
              <a:rPr lang="en-US" dirty="0" smtClean="0"/>
              <a:t>his </a:t>
            </a:r>
            <a:r>
              <a:rPr lang="en-US" dirty="0"/>
              <a:t>information is also presented </a:t>
            </a:r>
            <a:r>
              <a:rPr lang="en-US" dirty="0" smtClean="0"/>
              <a:t>in plots </a:t>
            </a:r>
            <a:r>
              <a:rPr lang="en-US" dirty="0"/>
              <a:t>to show how they change over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Can also export plot data and create plots in your preferred plotting program (e.g., SAS PROC GPLOT, Excel, R)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TVEM Output: Intercept Function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9" y="1818956"/>
            <a:ext cx="6096851" cy="4572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1374" y="2116097"/>
            <a:ext cx="3683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Macro will produce age-varying beta plots (average level at different ages) for continuous outcomes</a:t>
            </a:r>
          </a:p>
          <a:p>
            <a:endParaRPr lang="en-US" dirty="0"/>
          </a:p>
          <a:p>
            <a:r>
              <a:rPr lang="en-US" dirty="0" smtClean="0"/>
              <a:t>Will produce both betas and odds for binary outcomes for intercept.</a:t>
            </a:r>
          </a:p>
          <a:p>
            <a:r>
              <a:rPr lang="en-US" dirty="0" smtClean="0"/>
              <a:t>	Can convert to prevalence for 	easier interpretation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TVEM Output: Coefficient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4" y="1857056"/>
            <a:ext cx="6096851" cy="4572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1374" y="2116097"/>
            <a:ext cx="4476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Macro will produce beta plots for continuous outcomes and both betas and odds ratios for binary outcomes.</a:t>
            </a:r>
          </a:p>
          <a:p>
            <a:endParaRPr lang="en-US" dirty="0"/>
          </a:p>
          <a:p>
            <a:r>
              <a:rPr lang="en-US" dirty="0" smtClean="0"/>
              <a:t>Odds ratios make for easier interpretations in logistic models.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91374" y="4315196"/>
            <a:ext cx="4476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is significant if the confidence interval does not overlap with the line at 1.</a:t>
            </a:r>
          </a:p>
          <a:p>
            <a:endParaRPr lang="en-US" dirty="0"/>
          </a:p>
          <a:p>
            <a:r>
              <a:rPr lang="en-US" dirty="0" smtClean="0"/>
              <a:t>Interpret like an odds ratio at each age</a:t>
            </a:r>
          </a:p>
          <a:p>
            <a:r>
              <a:rPr lang="en-US" dirty="0"/>
              <a:t>	e</a:t>
            </a:r>
            <a:r>
              <a:rPr lang="en-US" dirty="0" smtClean="0"/>
              <a:t>.g., a 1 unit increase in depressive symptoms is associated with 2.5 times greater odds of HED at age 15.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91222" y="4724400"/>
            <a:ext cx="4300152" cy="7806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TVEM Also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Weighted TVEM macro can incorporate weights </a:t>
            </a:r>
          </a:p>
          <a:p>
            <a:pPr lvl="1"/>
            <a:r>
              <a:rPr lang="en-US" dirty="0" smtClean="0"/>
              <a:t>Typically used with nationally representative data </a:t>
            </a:r>
            <a:endParaRPr lang="en-US" dirty="0"/>
          </a:p>
          <a:p>
            <a:r>
              <a:rPr lang="en-US" dirty="0" smtClean="0"/>
              <a:t>Weighted macro also useful for examining differences by subgroup without loss of sample size (See “domain</a:t>
            </a:r>
            <a:r>
              <a:rPr lang="en-US" smtClean="0"/>
              <a:t>” statement) </a:t>
            </a:r>
            <a:endParaRPr lang="en-US" dirty="0" smtClean="0"/>
          </a:p>
          <a:p>
            <a:r>
              <a:rPr lang="en-US" dirty="0" smtClean="0"/>
              <a:t>See Weighted TVEM User’s Guide for more information and Vasilenko et al., 2017, </a:t>
            </a:r>
            <a:r>
              <a:rPr lang="en-US" i="1" dirty="0" smtClean="0"/>
              <a:t>Journal of Research on Adolescence </a:t>
            </a:r>
            <a:r>
              <a:rPr lang="en-US" dirty="0" smtClean="0"/>
              <a:t>for an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TVEM?  </a:t>
            </a:r>
            <a:r>
              <a:rPr lang="en-US" dirty="0"/>
              <a:t>Examining effect of intervention on heavy drinking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Intervention conducted to reduce alcohol abuse</a:t>
            </a:r>
          </a:p>
          <a:p>
            <a:endParaRPr lang="en-US" sz="2400" dirty="0" smtClean="0"/>
          </a:p>
          <a:p>
            <a:r>
              <a:rPr lang="en-US" sz="2400" dirty="0" smtClean="0"/>
              <a:t>Post-Baseline Measurement</a:t>
            </a:r>
          </a:p>
          <a:p>
            <a:pPr lvl="1"/>
            <a:r>
              <a:rPr lang="en-US" dirty="0" smtClean="0"/>
              <a:t>One time point</a:t>
            </a:r>
          </a:p>
          <a:p>
            <a:pPr lvl="1"/>
            <a:r>
              <a:rPr lang="en-US" dirty="0" smtClean="0"/>
              <a:t>Two time points</a:t>
            </a:r>
          </a:p>
          <a:p>
            <a:pPr lvl="1"/>
            <a:r>
              <a:rPr lang="en-US" dirty="0" smtClean="0"/>
              <a:t>Multiple time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Intervention: One Time Point 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759620"/>
              </p:ext>
            </p:extLst>
          </p:nvPr>
        </p:nvGraphicFramePr>
        <p:xfrm>
          <a:off x="1097280" y="1983783"/>
          <a:ext cx="10058400" cy="372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20200" y="2732108"/>
            <a:ext cx="2669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Evaluating the effect of an intervention at one </a:t>
            </a:r>
            <a:r>
              <a:rPr lang="en-US" dirty="0" err="1" smtClean="0"/>
              <a:t>timepoint</a:t>
            </a:r>
            <a:r>
              <a:rPr lang="en-US" dirty="0" smtClean="0"/>
              <a:t> indicates that the intervention group decreased their HED while the placebo remained </a:t>
            </a:r>
            <a:r>
              <a:rPr lang="en-US" dirty="0" err="1" smtClean="0"/>
              <a:t>contant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Intervention: Two Times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816354"/>
              </p:ext>
            </p:extLst>
          </p:nvPr>
        </p:nvGraphicFramePr>
        <p:xfrm>
          <a:off x="1143000" y="180857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72600" y="2427308"/>
            <a:ext cx="2669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Adding a second time point shows that the difference between placebo and intervention is getting smaller over time—suggesting intervention effects may be time-varying.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Intervention: Multiple Times 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503114"/>
              </p:ext>
            </p:extLst>
          </p:nvPr>
        </p:nvGraphicFramePr>
        <p:xfrm>
          <a:off x="1143000" y="1965960"/>
          <a:ext cx="6938319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62086" y="2916195"/>
            <a:ext cx="2669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Adding more </a:t>
            </a:r>
            <a:r>
              <a:rPr lang="en-US" dirty="0" err="1" smtClean="0"/>
              <a:t>followup</a:t>
            </a:r>
            <a:r>
              <a:rPr lang="en-US" dirty="0" smtClean="0"/>
              <a:t> time points further demonstrates how the intervention effect CHANGED over time – but not in a way that can be captured by a linear model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7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TVEM vs Regression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Regression coefficients express associations between variables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Traditional regression </a:t>
            </a:r>
            <a:r>
              <a:rPr lang="en-US" sz="2400" dirty="0" smtClean="0">
                <a:latin typeface="Calibri" pitchFamily="34" charset="0"/>
              </a:rPr>
              <a:t>of </a:t>
            </a:r>
            <a:r>
              <a:rPr lang="en-US" sz="2400" i="1" dirty="0" smtClean="0">
                <a:latin typeface="Calibri" pitchFamily="34" charset="0"/>
              </a:rPr>
              <a:t>Y </a:t>
            </a:r>
            <a:r>
              <a:rPr lang="en-US" sz="2400" dirty="0" smtClean="0">
                <a:latin typeface="Calibri" pitchFamily="34" charset="0"/>
              </a:rPr>
              <a:t>on a predictor </a:t>
            </a:r>
            <a:r>
              <a:rPr lang="en-US" sz="2400" i="1" dirty="0" smtClean="0">
                <a:latin typeface="Calibri" pitchFamily="34" charset="0"/>
              </a:rPr>
              <a:t>X</a:t>
            </a:r>
            <a:endParaRPr lang="en-US" sz="2400" i="1" dirty="0">
              <a:latin typeface="Calibri" pitchFamily="34" charset="0"/>
            </a:endParaRPr>
          </a:p>
          <a:p>
            <a:pPr marL="4572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TVEM incorporates time in the regression equation. Now, we can </a:t>
            </a:r>
            <a:r>
              <a:rPr lang="en-US" dirty="0"/>
              <a:t>evaluate whether and how the effects of </a:t>
            </a:r>
            <a:r>
              <a:rPr lang="en-US" dirty="0" smtClean="0"/>
              <a:t>covariates change </a:t>
            </a:r>
            <a:r>
              <a:rPr lang="en-US" dirty="0"/>
              <a:t>over </a:t>
            </a:r>
            <a:r>
              <a:rPr lang="en-US" dirty="0" smtClean="0"/>
              <a:t>time</a:t>
            </a:r>
          </a:p>
          <a:p>
            <a:endParaRPr lang="en-US" dirty="0" smtClean="0"/>
          </a:p>
          <a:p>
            <a:r>
              <a:rPr lang="en-US" dirty="0" smtClean="0"/>
              <a:t>TVEM allows for dynamic estimation of coefficients</a:t>
            </a:r>
          </a:p>
          <a:p>
            <a:pPr lvl="1"/>
            <a:r>
              <a:rPr lang="en-US" dirty="0" smtClean="0"/>
              <a:t>Natural shape of the coefficient is estimated rather than forcing the coefficient to constrain to a shape (linear, quadratic) 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6"/>
              <p:cNvSpPr txBox="1"/>
              <p:nvPr/>
            </p:nvSpPr>
            <p:spPr>
              <a:xfrm>
                <a:off x="4185865" y="3012815"/>
                <a:ext cx="378714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865" y="3012815"/>
                <a:ext cx="3787140" cy="492443"/>
              </a:xfrm>
              <a:prstGeom prst="rect">
                <a:avLst/>
              </a:prstGeom>
              <a:blipFill>
                <a:blip r:embed="rId2"/>
                <a:stretch>
                  <a:fillRect t="-23457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7"/>
              <p:cNvSpPr txBox="1"/>
              <p:nvPr/>
            </p:nvSpPr>
            <p:spPr>
              <a:xfrm>
                <a:off x="3488635" y="4460672"/>
                <a:ext cx="51816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635" y="4460672"/>
                <a:ext cx="5181600" cy="492443"/>
              </a:xfrm>
              <a:prstGeom prst="rect">
                <a:avLst/>
              </a:prstGeom>
              <a:blipFill>
                <a:blip r:embed="rId3"/>
                <a:stretch>
                  <a:fillRect t="-24691" b="-49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1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estimated?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4195119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In TVEM, </a:t>
            </a:r>
            <a:r>
              <a:rPr lang="en-US" sz="2400" dirty="0" smtClean="0">
                <a:latin typeface="Calibri" pitchFamily="34" charset="0"/>
              </a:rPr>
              <a:t>we estimate </a:t>
            </a:r>
            <a:r>
              <a:rPr lang="en-US" sz="2400" dirty="0">
                <a:latin typeface="Calibri" pitchFamily="34" charset="0"/>
              </a:rPr>
              <a:t>regression coefficients (i.e., associations) as flexible </a:t>
            </a:r>
            <a:r>
              <a:rPr lang="en-US" sz="2400" dirty="0" smtClean="0">
                <a:latin typeface="Calibri" pitchFamily="34" charset="0"/>
              </a:rPr>
              <a:t>functions </a:t>
            </a:r>
            <a:r>
              <a:rPr lang="en-US" sz="2400" dirty="0">
                <a:latin typeface="Calibri" pitchFamily="34" charset="0"/>
              </a:rPr>
              <a:t>of continuous time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Use figure </a:t>
            </a:r>
            <a:r>
              <a:rPr lang="en-US" sz="2400" dirty="0" smtClean="0">
                <a:latin typeface="Calibri" pitchFamily="34" charset="0"/>
              </a:rPr>
              <a:t>and output to </a:t>
            </a:r>
            <a:r>
              <a:rPr lang="en-US" sz="2400" dirty="0">
                <a:latin typeface="Calibri" pitchFamily="34" charset="0"/>
              </a:rPr>
              <a:t>interpret a “coefficient function</a:t>
            </a:r>
            <a:r>
              <a:rPr lang="en-US" sz="2400" dirty="0" smtClean="0">
                <a:latin typeface="Calibri" pitchFamily="34" charset="0"/>
              </a:rPr>
              <a:t>”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</a:rPr>
              <a:t>Provides 95% confidence intervals to assess significance over time</a:t>
            </a:r>
            <a:endParaRPr lang="en-US" sz="2400" dirty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668"/>
          <a:stretch/>
        </p:blipFill>
        <p:spPr>
          <a:xfrm>
            <a:off x="6264874" y="2118510"/>
            <a:ext cx="4981833" cy="35640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1107" y="5313405"/>
            <a:ext cx="1439563" cy="570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Estimated coefficient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5260889" y="4065373"/>
            <a:ext cx="1782462" cy="124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739180" y="5598898"/>
            <a:ext cx="1791731" cy="790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95% confidence intervals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9934832" y="3842951"/>
            <a:ext cx="700214" cy="1755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0635045" y="3274541"/>
            <a:ext cx="140047" cy="232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79276" y="5884391"/>
            <a:ext cx="1112108" cy="4051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763133" y="5399131"/>
            <a:ext cx="206973" cy="485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17258" y="1511925"/>
            <a:ext cx="4201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Time-Varying Association between Craving and Smoking Lapse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25027</TotalTime>
  <Words>2125</Words>
  <Application>Microsoft Office PowerPoint</Application>
  <PresentationFormat>Widescreen</PresentationFormat>
  <Paragraphs>302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Adobe Garamond Pro</vt:lpstr>
      <vt:lpstr>Arial</vt:lpstr>
      <vt:lpstr>Calibri</vt:lpstr>
      <vt:lpstr>Cambria Math</vt:lpstr>
      <vt:lpstr>Corbel</vt:lpstr>
      <vt:lpstr>Times New Roman</vt:lpstr>
      <vt:lpstr>Basis</vt:lpstr>
      <vt:lpstr>Introduction to Time-Varying Effects Models (TVEM)</vt:lpstr>
      <vt:lpstr>Outline</vt:lpstr>
      <vt:lpstr>Conceptual introduction to  Time-Varying Effect Modeling</vt:lpstr>
      <vt:lpstr>Why TVEM?  Examining effect of intervention on heavy drinking</vt:lpstr>
      <vt:lpstr>Effect of Intervention: One Time Point </vt:lpstr>
      <vt:lpstr>Effect of Intervention: Two Times</vt:lpstr>
      <vt:lpstr>Effect of Intervention: Multiple Times </vt:lpstr>
      <vt:lpstr>TVEM vs Regression </vt:lpstr>
      <vt:lpstr>What is estimated?</vt:lpstr>
      <vt:lpstr>Types of questions TVEM can answer</vt:lpstr>
      <vt:lpstr>Types of questions TVEM can answer</vt:lpstr>
      <vt:lpstr>Types of questions TVEM can answer</vt:lpstr>
      <vt:lpstr>Types of questions TVEM can answer</vt:lpstr>
      <vt:lpstr>Types of questions TVEM can answer </vt:lpstr>
      <vt:lpstr>Data Considerations</vt:lpstr>
      <vt:lpstr>Types of Data that can be used in TVEM</vt:lpstr>
      <vt:lpstr>Types of dependent variables in TVEM </vt:lpstr>
      <vt:lpstr>TVEM ANALYSIS: A Step by step Example</vt:lpstr>
      <vt:lpstr>Step 1: Generate a Time-Varying Research Question</vt:lpstr>
      <vt:lpstr>Step 2: Organize Data and Recode Variables</vt:lpstr>
      <vt:lpstr>Example Data</vt:lpstr>
      <vt:lpstr>Recoding the Measures</vt:lpstr>
      <vt:lpstr>Example Measures</vt:lpstr>
      <vt:lpstr>Recoded Dataset</vt:lpstr>
      <vt:lpstr>Step 3: Specify model</vt:lpstr>
      <vt:lpstr>Specify model: Parameters</vt:lpstr>
      <vt:lpstr>Specify model: Splines</vt:lpstr>
      <vt:lpstr>Specify model: Knots</vt:lpstr>
      <vt:lpstr>Step 4: Run Model</vt:lpstr>
      <vt:lpstr>Anatomy of the Macro: Key Statements</vt:lpstr>
      <vt:lpstr>Anatomy of the Macro: Two Sample Models</vt:lpstr>
      <vt:lpstr>Output produced by TVEM macro</vt:lpstr>
      <vt:lpstr>TVEM Output: Intercept Function</vt:lpstr>
      <vt:lpstr>TVEM Output: Coefficient Function</vt:lpstr>
      <vt:lpstr>Weighted TVEM Also Available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Time-Varying Effects Models (TVEM)</dc:title>
  <dc:creator>Arielle Deutsch</dc:creator>
  <cp:lastModifiedBy>atw14</cp:lastModifiedBy>
  <cp:revision>111</cp:revision>
  <cp:lastPrinted>2018-01-26T17:25:18Z</cp:lastPrinted>
  <dcterms:created xsi:type="dcterms:W3CDTF">2017-04-14T17:19:48Z</dcterms:created>
  <dcterms:modified xsi:type="dcterms:W3CDTF">2019-04-17T18:34:22Z</dcterms:modified>
</cp:coreProperties>
</file>